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4"/>
  </p:sldMasterIdLst>
  <p:notesMasterIdLst>
    <p:notesMasterId r:id="rId17"/>
  </p:notesMasterIdLst>
  <p:sldIdLst>
    <p:sldId id="256" r:id="rId5"/>
    <p:sldId id="316" r:id="rId6"/>
    <p:sldId id="306" r:id="rId7"/>
    <p:sldId id="307" r:id="rId8"/>
    <p:sldId id="308" r:id="rId9"/>
    <p:sldId id="310" r:id="rId10"/>
    <p:sldId id="311" r:id="rId11"/>
    <p:sldId id="300" r:id="rId12"/>
    <p:sldId id="315" r:id="rId13"/>
    <p:sldId id="302" r:id="rId14"/>
    <p:sldId id="303" r:id="rId15"/>
    <p:sldId id="304" r:id="rId16"/>
  </p:sldIdLst>
  <p:sldSz cx="12192000" cy="6858000"/>
  <p:notesSz cx="6858000" cy="9144000"/>
  <p:embeddedFontLst>
    <p:embeddedFont>
      <p:font typeface="Cascadia Code SemiBold" panose="020B0609020000020004" pitchFamily="49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531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50774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2703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267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0959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97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9260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30601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2299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171EAC22-3E12-5856-2946-CC75E4CAE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02883C77-794A-2A3C-7CAD-FC952EE136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>
            <a:extLst>
              <a:ext uri="{FF2B5EF4-FFF2-40B4-BE49-F238E27FC236}">
                <a16:creationId xmlns:a16="http://schemas.microsoft.com/office/drawing/2014/main" id="{8A01DB79-75E1-FB3B-28BC-4F22159C10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4081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443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7094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github.com/FinTechIU/pySu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43B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 descr="A city skyline with a body of water in the foreground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559837" y="2446639"/>
            <a:ext cx="11175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FinTech @ IU Python Session #1 – Getting Started</a:t>
            </a:r>
            <a:endParaRPr sz="3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" name="Google Shape;91;p13"/>
          <p:cNvGrpSpPr/>
          <p:nvPr/>
        </p:nvGrpSpPr>
        <p:grpSpPr>
          <a:xfrm>
            <a:off x="559837" y="5399387"/>
            <a:ext cx="4590661" cy="307777"/>
            <a:chOff x="569168" y="4943255"/>
            <a:chExt cx="4590661" cy="307777"/>
          </a:xfrm>
        </p:grpSpPr>
        <p:sp>
          <p:nvSpPr>
            <p:cNvPr id="92" name="Google Shape;92;p13"/>
            <p:cNvSpPr txBox="1"/>
            <p:nvPr/>
          </p:nvSpPr>
          <p:spPr>
            <a:xfrm>
              <a:off x="569168" y="4943255"/>
              <a:ext cx="123786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Prepared by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4" name="Google Shape;94;p13"/>
            <p:cNvCxnSpPr/>
            <p:nvPr/>
          </p:nvCxnSpPr>
          <p:spPr>
            <a:xfrm>
              <a:off x="662473" y="5251032"/>
              <a:ext cx="4497356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95" name="Google Shape;95;p13"/>
          <p:cNvSpPr txBox="1"/>
          <p:nvPr/>
        </p:nvSpPr>
        <p:spPr>
          <a:xfrm>
            <a:off x="10484499" y="6455071"/>
            <a:ext cx="1522444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02/11/2025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" name="Google Shape;96;p13"/>
          <p:cNvCxnSpPr/>
          <p:nvPr/>
        </p:nvCxnSpPr>
        <p:spPr>
          <a:xfrm>
            <a:off x="0" y="5169160"/>
            <a:ext cx="121920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93;p13">
            <a:extLst>
              <a:ext uri="{FF2B5EF4-FFF2-40B4-BE49-F238E27FC236}">
                <a16:creationId xmlns:a16="http://schemas.microsoft.com/office/drawing/2014/main" id="{2AE2D5A2-65B0-3417-28AE-61DE78DFB95D}"/>
              </a:ext>
            </a:extLst>
          </p:cNvPr>
          <p:cNvSpPr txBox="1"/>
          <p:nvPr/>
        </p:nvSpPr>
        <p:spPr>
          <a:xfrm>
            <a:off x="601147" y="5848610"/>
            <a:ext cx="2393100" cy="75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Gabriel Shores</a:t>
            </a:r>
            <a:endParaRPr sz="12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Director of Technology</a:t>
            </a:r>
            <a:r>
              <a:rPr lang="en-US" sz="1100" b="1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FinTech @ IU</a:t>
            </a:r>
            <a:endParaRPr sz="1100" b="1" i="1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https://www.linkedin.com/in/gabriel-shores-379b81291/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89;p13" descr="A city skyline with a body of water in the foreground&#10;&#10;Description automatically generated with medium confidence">
            <a:extLst>
              <a:ext uri="{FF2B5EF4-FFF2-40B4-BE49-F238E27FC236}">
                <a16:creationId xmlns:a16="http://schemas.microsoft.com/office/drawing/2014/main" id="{6F13548E-C959-BDAC-A2A2-7CBB338F74C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1434" t="2333" r="66476" b="89503"/>
          <a:stretch/>
        </p:blipFill>
        <p:spPr>
          <a:xfrm>
            <a:off x="0" y="0"/>
            <a:ext cx="2396836" cy="75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0BC1E8-6103-076C-D05F-33F68D5EC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7453" y="-679449"/>
            <a:ext cx="2823575" cy="2129782"/>
          </a:xfrm>
          <a:prstGeom prst="rect">
            <a:avLst/>
          </a:prstGeom>
        </p:spPr>
      </p:pic>
      <p:sp>
        <p:nvSpPr>
          <p:cNvPr id="3" name="Google Shape;93;p13">
            <a:extLst>
              <a:ext uri="{FF2B5EF4-FFF2-40B4-BE49-F238E27FC236}">
                <a16:creationId xmlns:a16="http://schemas.microsoft.com/office/drawing/2014/main" id="{AECD5958-97DC-B7BB-65B2-9A0FAC61F0CF}"/>
              </a:ext>
            </a:extLst>
          </p:cNvPr>
          <p:cNvSpPr txBox="1"/>
          <p:nvPr/>
        </p:nvSpPr>
        <p:spPr>
          <a:xfrm>
            <a:off x="3149723" y="5848610"/>
            <a:ext cx="2631952" cy="75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Cameron Nelson</a:t>
            </a:r>
            <a:endParaRPr sz="12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VP Chief Investment Officer</a:t>
            </a:r>
            <a:r>
              <a:rPr lang="en-US" sz="1100" b="1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FinTech @ IU</a:t>
            </a:r>
            <a:endParaRPr sz="1100" b="1" i="1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https://www.linkedin.com/in/cameron-j-nelson/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>
                <a:solidFill>
                  <a:schemeClr val="lt1"/>
                </a:solidFill>
              </a:rPr>
              <a:t>Open and Run Project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ED70B-9C4C-2B9C-9876-1F0ABB5D69EB}"/>
              </a:ext>
            </a:extLst>
          </p:cNvPr>
          <p:cNvSpPr txBox="1"/>
          <p:nvPr/>
        </p:nvSpPr>
        <p:spPr>
          <a:xfrm>
            <a:off x="432834" y="5459234"/>
            <a:ext cx="45860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the top left explorer button, and then in the dropdown.</a:t>
            </a:r>
          </a:p>
          <a:p>
            <a:r>
              <a:rPr lang="en-US" dirty="0"/>
              <a:t>Go to SP25 -&gt; hello.py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4E394E-F3EC-FDE9-FE3F-A11E1E58A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82" y="1383828"/>
            <a:ext cx="5133517" cy="38154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4FB2B3-4102-6F5F-A17B-147F56D39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970" y="906588"/>
            <a:ext cx="5031931" cy="38154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235BBF-1D2C-A1D1-2574-D60B898EFE05}"/>
              </a:ext>
            </a:extLst>
          </p:cNvPr>
          <p:cNvSpPr txBox="1"/>
          <p:nvPr/>
        </p:nvSpPr>
        <p:spPr>
          <a:xfrm>
            <a:off x="6328886" y="4893188"/>
            <a:ext cx="458607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an option to install the Python extension appears, do so.</a:t>
            </a:r>
          </a:p>
          <a:p>
            <a:r>
              <a:rPr lang="en-US" dirty="0"/>
              <a:t>If not click on the boxes on the side, type in Python, and install the first one.</a:t>
            </a:r>
          </a:p>
          <a:p>
            <a:r>
              <a:rPr lang="en-US" dirty="0"/>
              <a:t>Do the last step to get back.</a:t>
            </a:r>
          </a:p>
        </p:txBody>
      </p:sp>
    </p:spTree>
    <p:extLst>
      <p:ext uri="{BB962C8B-B14F-4D97-AF65-F5344CB8AC3E}">
        <p14:creationId xmlns:p14="http://schemas.microsoft.com/office/powerpoint/2010/main" val="4250746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>
                <a:solidFill>
                  <a:schemeClr val="lt1"/>
                </a:solidFill>
              </a:rPr>
              <a:t>Open and Run Project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ED70B-9C4C-2B9C-9876-1F0ABB5D69EB}"/>
              </a:ext>
            </a:extLst>
          </p:cNvPr>
          <p:cNvSpPr txBox="1"/>
          <p:nvPr/>
        </p:nvSpPr>
        <p:spPr>
          <a:xfrm>
            <a:off x="432834" y="5459234"/>
            <a:ext cx="4586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the run button in the upper right, and an output saying “Hello world, &lt;Your Username&gt;! should appear.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235BBF-1D2C-A1D1-2574-D60B898EFE05}"/>
              </a:ext>
            </a:extLst>
          </p:cNvPr>
          <p:cNvSpPr txBox="1"/>
          <p:nvPr/>
        </p:nvSpPr>
        <p:spPr>
          <a:xfrm>
            <a:off x="6328886" y="4893188"/>
            <a:ext cx="45860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Alternatively, navigate to the terminal (click on the name in the bottom window or click on the top right button to open up the window), click the dropdown by </a:t>
            </a:r>
            <a:r>
              <a:rPr lang="en-US" dirty="0" err="1"/>
              <a:t>powershell</a:t>
            </a:r>
            <a:r>
              <a:rPr lang="en-US" dirty="0"/>
              <a:t>/ the + button, and click git bash.</a:t>
            </a:r>
          </a:p>
          <a:p>
            <a:r>
              <a:rPr lang="en-US" dirty="0"/>
              <a:t>Type cd SP25 to open the SP25 folder and then python hello.py to run our file.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B86C5-171C-44B5-E529-F7C9A2482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64" y="1010904"/>
            <a:ext cx="5031931" cy="3785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EAA1CE-C37B-AEB3-FD0C-53B67B7D7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637" y="1000294"/>
            <a:ext cx="4963607" cy="375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4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>
                <a:solidFill>
                  <a:schemeClr val="lt1"/>
                </a:solidFill>
              </a:rPr>
              <a:t>The End!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F5B349-E34E-3435-6031-3A4B63B7FE8A}"/>
              </a:ext>
            </a:extLst>
          </p:cNvPr>
          <p:cNvSpPr txBox="1"/>
          <p:nvPr/>
        </p:nvSpPr>
        <p:spPr>
          <a:xfrm>
            <a:off x="249382" y="1122217"/>
            <a:ext cx="79648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Don’t be discouraged if anything was confusing or you had any problems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Setup is often the lengthiest day in the first few coding classes, and we still encounter issues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Next lesson will dive into Python basics so that we can later start to see some applications to finance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If you have any questions message the GroupMe or Gabe Shores and/or Cameron Nelson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Thank you!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899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 dirty="0">
                <a:solidFill>
                  <a:schemeClr val="lt1"/>
                </a:solidFill>
              </a:rPr>
              <a:t>Why Learn Python &amp; Coding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192833" y="1028911"/>
            <a:ext cx="6668776" cy="5767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Most widely used programming language, allowing you to interface directly with your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Knowing how to code empowers you to automate tasks, and to better understand AI, allowing you to get more out of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Easy and concise syntax makes it useful for data analysis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Integrated into Excel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Gives you the edge up on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85EC96-8EE5-21A0-0BBC-140DBE6B0D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99" t="12385" r="13940" b="14054"/>
          <a:stretch/>
        </p:blipFill>
        <p:spPr>
          <a:xfrm>
            <a:off x="7861506" y="920725"/>
            <a:ext cx="3461881" cy="34618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303E44-0CE4-634A-E36B-D35789359286}"/>
              </a:ext>
            </a:extLst>
          </p:cNvPr>
          <p:cNvSpPr txBox="1"/>
          <p:nvPr/>
        </p:nvSpPr>
        <p:spPr>
          <a:xfrm>
            <a:off x="6316318" y="4356769"/>
            <a:ext cx="5206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Printing “Hello Fintech” in Java (left) vs Python (right)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B0475B-2EC0-6D22-4791-6E6959BD0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2514" y="4805956"/>
            <a:ext cx="2950106" cy="10559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6AC06E-05BE-8370-2640-69921C4C51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138" y="4815356"/>
            <a:ext cx="3413045" cy="105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82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 dirty="0">
                <a:solidFill>
                  <a:schemeClr val="lt1"/>
                </a:solidFill>
              </a:rPr>
              <a:t>Python Installation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249382" y="978385"/>
            <a:ext cx="5147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• Navigate to https://www.python.org/downloads/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CAE3ED-2E87-4405-24C9-D01D2CBF6F14}"/>
              </a:ext>
            </a:extLst>
          </p:cNvPr>
          <p:cNvSpPr txBox="1"/>
          <p:nvPr/>
        </p:nvSpPr>
        <p:spPr>
          <a:xfrm>
            <a:off x="102637" y="4902683"/>
            <a:ext cx="5846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Download the latest version of</a:t>
            </a:r>
          </a:p>
          <a:p>
            <a:r>
              <a:rPr lang="en-US" sz="2400" dirty="0"/>
              <a:t>Python, </a:t>
            </a:r>
            <a:r>
              <a:rPr lang="en-US" sz="2400" dirty="0" err="1"/>
              <a:t>andmost</a:t>
            </a:r>
            <a:r>
              <a:rPr lang="en-US" sz="2400" dirty="0"/>
              <a:t> then open the installer.</a:t>
            </a:r>
          </a:p>
          <a:p>
            <a:r>
              <a:rPr lang="en-US" sz="2400" dirty="0"/>
              <a:t>Go with default options, BUT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C2EC7C-B7A2-0054-F303-4A520CBB56CD}"/>
              </a:ext>
            </a:extLst>
          </p:cNvPr>
          <p:cNvSpPr txBox="1"/>
          <p:nvPr/>
        </p:nvSpPr>
        <p:spPr>
          <a:xfrm>
            <a:off x="5891765" y="4929827"/>
            <a:ext cx="6350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Make sure to check to add</a:t>
            </a:r>
          </a:p>
          <a:p>
            <a:r>
              <a:rPr lang="en-US" sz="3200" b="1" dirty="0"/>
              <a:t>Python to PATH !!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B6E6BB-AEAC-7804-FDF6-4D17F0003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427" y="1515918"/>
            <a:ext cx="5323666" cy="32095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6BF570-7783-5A1B-0730-5A93900EF1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298" y="1833669"/>
            <a:ext cx="2695148" cy="307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6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>
                <a:solidFill>
                  <a:schemeClr val="lt1"/>
                </a:solidFill>
              </a:rPr>
              <a:t>Why Install and Use GIT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222893" y="993047"/>
            <a:ext cx="72135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Go-to version control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Allows multiple people to work on one project separately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People can “pull” updated versions of the code to their machine and “push” and “commit” changes they have 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Kind of like a well-managed shared Google Doc</a:t>
            </a:r>
          </a:p>
        </p:txBody>
      </p:sp>
      <p:pic>
        <p:nvPicPr>
          <p:cNvPr id="6" name="Picture 5" descr="A red and black sign&#10;&#10;AI-generated content may be incorrect.">
            <a:extLst>
              <a:ext uri="{FF2B5EF4-FFF2-40B4-BE49-F238E27FC236}">
                <a16:creationId xmlns:a16="http://schemas.microsoft.com/office/drawing/2014/main" id="{3ABA2ACE-8BF6-7E11-A749-96E51B491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400" y="1489433"/>
            <a:ext cx="3692331" cy="36923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CB3B0B-CC88-4525-430F-E13AF2F84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352" y="3753879"/>
            <a:ext cx="6492530" cy="234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2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 dirty="0">
                <a:solidFill>
                  <a:schemeClr val="lt1"/>
                </a:solidFill>
              </a:rPr>
              <a:t>Install Git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102637" y="1004820"/>
            <a:ext cx="40503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Navigate to https://git-scm.com/downloads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148F37-4D39-7919-F7BF-9FD3636A3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77" y="1819833"/>
            <a:ext cx="11207645" cy="418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96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 dirty="0">
                <a:solidFill>
                  <a:schemeClr val="lt1"/>
                </a:solidFill>
              </a:rPr>
              <a:t>Why Install and Use VS Code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249382" y="1024778"/>
            <a:ext cx="5846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Allows the user to access, change, and run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One of the most widely used code editor with plenty of 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This is where we will be coding</a:t>
            </a:r>
            <a:r>
              <a:rPr 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</a:p>
        </p:txBody>
      </p:sp>
      <p:pic>
        <p:nvPicPr>
          <p:cNvPr id="1026" name="Picture 2" descr="Code Navigation">
            <a:extLst>
              <a:ext uri="{FF2B5EF4-FFF2-40B4-BE49-F238E27FC236}">
                <a16:creationId xmlns:a16="http://schemas.microsoft.com/office/drawing/2014/main" id="{8EBFC101-2FB8-2C61-4707-E5B306412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103" y="3347703"/>
            <a:ext cx="2420098" cy="242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ser interface">
            <a:extLst>
              <a:ext uri="{FF2B5EF4-FFF2-40B4-BE49-F238E27FC236}">
                <a16:creationId xmlns:a16="http://schemas.microsoft.com/office/drawing/2014/main" id="{798AC5FF-EDB2-44E6-248C-59B4B8C38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883" y="3121562"/>
            <a:ext cx="5441235" cy="303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184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9DB1E616-4A12-6AF5-760A-8A81574C0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>
            <a:extLst>
              <a:ext uri="{FF2B5EF4-FFF2-40B4-BE49-F238E27FC236}">
                <a16:creationId xmlns:a16="http://schemas.microsoft.com/office/drawing/2014/main" id="{FE6D78E5-1F77-45E8-218F-1696A306D009}"/>
              </a:ext>
            </a:extLst>
          </p:cNvPr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>
              <a:extLst>
                <a:ext uri="{FF2B5EF4-FFF2-40B4-BE49-F238E27FC236}">
                  <a16:creationId xmlns:a16="http://schemas.microsoft.com/office/drawing/2014/main" id="{D679B391-48F2-E2A4-5E86-A1F39252B17E}"/>
                </a:ext>
              </a:extLst>
            </p:cNvPr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>
              <a:extLst>
                <a:ext uri="{FF2B5EF4-FFF2-40B4-BE49-F238E27FC236}">
                  <a16:creationId xmlns:a16="http://schemas.microsoft.com/office/drawing/2014/main" id="{3A9DE675-8E23-FA7D-4125-8BAE62559924}"/>
                </a:ext>
              </a:extLst>
            </p:cNvPr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>
            <a:extLst>
              <a:ext uri="{FF2B5EF4-FFF2-40B4-BE49-F238E27FC236}">
                <a16:creationId xmlns:a16="http://schemas.microsoft.com/office/drawing/2014/main" id="{4EBFA14C-08FA-F4FE-5511-7693320287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3600" dirty="0">
                <a:solidFill>
                  <a:schemeClr val="lt1"/>
                </a:solidFill>
              </a:rPr>
              <a:t>Installing VS Code</a:t>
            </a:r>
            <a:endParaRPr lang="en-US" dirty="0"/>
          </a:p>
        </p:txBody>
      </p:sp>
      <p:grpSp>
        <p:nvGrpSpPr>
          <p:cNvPr id="105" name="Google Shape;105;p14">
            <a:extLst>
              <a:ext uri="{FF2B5EF4-FFF2-40B4-BE49-F238E27FC236}">
                <a16:creationId xmlns:a16="http://schemas.microsoft.com/office/drawing/2014/main" id="{BA91BB59-4B0A-03F8-8889-BAF10E462D93}"/>
              </a:ext>
            </a:extLst>
          </p:cNvPr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>
              <a:extLst>
                <a:ext uri="{FF2B5EF4-FFF2-40B4-BE49-F238E27FC236}">
                  <a16:creationId xmlns:a16="http://schemas.microsoft.com/office/drawing/2014/main" id="{7507F715-7655-02C5-D4F0-543C038EFDD7}"/>
                </a:ext>
              </a:extLst>
            </p:cNvPr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>
              <a:extLst>
                <a:ext uri="{FF2B5EF4-FFF2-40B4-BE49-F238E27FC236}">
                  <a16:creationId xmlns:a16="http://schemas.microsoft.com/office/drawing/2014/main" id="{F6C73341-5BC7-A74A-CB98-183F5F5D749F}"/>
                </a:ext>
              </a:extLst>
            </p:cNvPr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>
            <a:extLst>
              <a:ext uri="{FF2B5EF4-FFF2-40B4-BE49-F238E27FC236}">
                <a16:creationId xmlns:a16="http://schemas.microsoft.com/office/drawing/2014/main" id="{9BA3B97B-64FF-ACA4-C4D7-D0B2B9CBBFA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7EF86B-2A9A-76EF-38EF-3152A036F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670AF0-20FA-ACBD-7604-6E99F56726E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6964C5-33DB-7F83-B479-7F08115680A8}"/>
              </a:ext>
            </a:extLst>
          </p:cNvPr>
          <p:cNvSpPr txBox="1"/>
          <p:nvPr/>
        </p:nvSpPr>
        <p:spPr>
          <a:xfrm>
            <a:off x="249382" y="1026858"/>
            <a:ext cx="6354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Navigate to https://code.visualstudio.com/</a:t>
            </a:r>
            <a:endParaRPr lang="en-US" sz="2400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06E61A-5726-5660-BE5C-1B3EAB43F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494" y="1621894"/>
            <a:ext cx="7891011" cy="4264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B2F3C9-6424-530A-E607-DA4A99E11E2E}"/>
              </a:ext>
            </a:extLst>
          </p:cNvPr>
          <p:cNvSpPr txBox="1"/>
          <p:nvPr/>
        </p:nvSpPr>
        <p:spPr>
          <a:xfrm>
            <a:off x="4785233" y="5930822"/>
            <a:ext cx="36375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Follow setup in the .exe with default configs</a:t>
            </a:r>
          </a:p>
        </p:txBody>
      </p:sp>
    </p:spTree>
    <p:extLst>
      <p:ext uri="{BB962C8B-B14F-4D97-AF65-F5344CB8AC3E}">
        <p14:creationId xmlns:p14="http://schemas.microsoft.com/office/powerpoint/2010/main" val="2795370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>
                <a:solidFill>
                  <a:schemeClr val="lt1"/>
                </a:solidFill>
              </a:rPr>
              <a:t>Setting Up Our First Project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249382" y="1007558"/>
            <a:ext cx="69651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Open VS Code!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945AE6-19BB-C286-9FEE-D1425FB7D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419" y="1598292"/>
            <a:ext cx="5435608" cy="40850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E96EE6-297E-F66D-F039-7E6C4786A633}"/>
              </a:ext>
            </a:extLst>
          </p:cNvPr>
          <p:cNvSpPr txBox="1"/>
          <p:nvPr/>
        </p:nvSpPr>
        <p:spPr>
          <a:xfrm>
            <a:off x="627434" y="5722611"/>
            <a:ext cx="46795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Navigate to the top right and click on the second from the left option to open the terminal.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0F7081-4BE0-146E-A6EB-E493D7444F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9823" y="1607623"/>
            <a:ext cx="5475084" cy="40593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ECA98E-FCC3-3CF4-EA5A-B128C9F0AF71}"/>
              </a:ext>
            </a:extLst>
          </p:cNvPr>
          <p:cNvSpPr txBox="1"/>
          <p:nvPr/>
        </p:nvSpPr>
        <p:spPr>
          <a:xfrm>
            <a:off x="6647576" y="5722611"/>
            <a:ext cx="46795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Click on the dropdown by “</a:t>
            </a:r>
            <a:r>
              <a:rPr lang="en-US" dirty="0" err="1"/>
              <a:t>powershell</a:t>
            </a:r>
            <a:r>
              <a:rPr lang="en-US" dirty="0"/>
              <a:t>” and click on “Git Bash in the options.</a:t>
            </a:r>
          </a:p>
        </p:txBody>
      </p:sp>
    </p:spTree>
    <p:extLst>
      <p:ext uri="{BB962C8B-B14F-4D97-AF65-F5344CB8AC3E}">
        <p14:creationId xmlns:p14="http://schemas.microsoft.com/office/powerpoint/2010/main" val="1869663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-46652" y="0"/>
            <a:ext cx="12288417" cy="839755"/>
            <a:chOff x="-46652" y="0"/>
            <a:chExt cx="12288417" cy="839755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12192000" cy="830425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3" name="Google Shape;103;p14"/>
            <p:cNvCxnSpPr/>
            <p:nvPr/>
          </p:nvCxnSpPr>
          <p:spPr>
            <a:xfrm>
              <a:off x="-46652" y="839755"/>
              <a:ext cx="12288417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102637" y="103870"/>
            <a:ext cx="11420670" cy="64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>
                <a:solidFill>
                  <a:schemeClr val="lt1"/>
                </a:solidFill>
              </a:rPr>
              <a:t>Setting Up Our First Project Cont.</a:t>
            </a:r>
            <a:endParaRPr lang="en-US"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0" y="6245831"/>
            <a:ext cx="12241765" cy="618932"/>
            <a:chOff x="-1" y="6239068"/>
            <a:chExt cx="12219993" cy="618932"/>
          </a:xfrm>
        </p:grpSpPr>
        <p:sp>
          <p:nvSpPr>
            <p:cNvPr id="106" name="Google Shape;106;p14"/>
            <p:cNvSpPr/>
            <p:nvPr/>
          </p:nvSpPr>
          <p:spPr>
            <a:xfrm>
              <a:off x="-1" y="6263952"/>
              <a:ext cx="12192000" cy="594048"/>
            </a:xfrm>
            <a:prstGeom prst="rect">
              <a:avLst/>
            </a:prstGeom>
            <a:solidFill>
              <a:srgbClr val="19243B"/>
            </a:solidFill>
            <a:ln w="12700" cap="flat" cmpd="sng">
              <a:solidFill>
                <a:srgbClr val="19243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7" name="Google Shape;107;p14"/>
            <p:cNvCxnSpPr/>
            <p:nvPr/>
          </p:nvCxnSpPr>
          <p:spPr>
            <a:xfrm>
              <a:off x="0" y="6239068"/>
              <a:ext cx="12219992" cy="0"/>
            </a:xfrm>
            <a:prstGeom prst="straightConnector1">
              <a:avLst/>
            </a:prstGeom>
            <a:noFill/>
            <a:ln w="28575" cap="flat" cmpd="sng">
              <a:solidFill>
                <a:srgbClr val="5EE1E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9255967" y="63610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22405F-BF71-BF9E-93AC-9A36A8745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1435" y="5502848"/>
            <a:ext cx="2823575" cy="2129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DC7E7-09F4-F017-EF33-815A537BF863}"/>
              </a:ext>
            </a:extLst>
          </p:cNvPr>
          <p:cNvSpPr txBox="1"/>
          <p:nvPr/>
        </p:nvSpPr>
        <p:spPr>
          <a:xfrm>
            <a:off x="249382" y="1122218"/>
            <a:ext cx="530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FB2E3-8F5F-9E92-837C-E55D0B397CC5}"/>
              </a:ext>
            </a:extLst>
          </p:cNvPr>
          <p:cNvSpPr txBox="1"/>
          <p:nvPr/>
        </p:nvSpPr>
        <p:spPr>
          <a:xfrm>
            <a:off x="249382" y="1007558"/>
            <a:ext cx="69651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the difficult part, don’t worry!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E96EE6-297E-F66D-F039-7E6C4786A633}"/>
              </a:ext>
            </a:extLst>
          </p:cNvPr>
          <p:cNvSpPr txBox="1"/>
          <p:nvPr/>
        </p:nvSpPr>
        <p:spPr>
          <a:xfrm>
            <a:off x="178123" y="5640531"/>
            <a:ext cx="5857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Type in “</a:t>
            </a:r>
            <a:r>
              <a:rPr lang="en-US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git clone </a:t>
            </a:r>
            <a:r>
              <a:rPr lang="en-US" dirty="0">
                <a:latin typeface="Cascadia Code SemiBold" panose="020B0609020000020004" pitchFamily="49" charset="0"/>
                <a:cs typeface="Cascadia Code SemiBold" panose="020B0609020000020004" pitchFamily="49" charset="0"/>
                <a:hlinkClick r:id="rId4"/>
              </a:rPr>
              <a:t>https://github.com/FinTechIU/</a:t>
            </a:r>
            <a:r>
              <a:rPr lang="en-US" dirty="0" err="1">
                <a:latin typeface="Cascadia Code SemiBold" panose="020B0609020000020004" pitchFamily="49" charset="0"/>
                <a:cs typeface="Cascadia Code SemiBold" panose="020B0609020000020004" pitchFamily="49" charset="0"/>
                <a:hlinkClick r:id="rId4"/>
              </a:rPr>
              <a:t>pySupp</a:t>
            </a:r>
            <a:r>
              <a:rPr lang="en-US" dirty="0"/>
              <a:t>” by the $ and press enter.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ECA98E-FCC3-3CF4-EA5A-B128C9F0AF71}"/>
              </a:ext>
            </a:extLst>
          </p:cNvPr>
          <p:cNvSpPr txBox="1"/>
          <p:nvPr/>
        </p:nvSpPr>
        <p:spPr>
          <a:xfrm>
            <a:off x="6462005" y="5148118"/>
            <a:ext cx="4679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Type “</a:t>
            </a:r>
            <a:r>
              <a:rPr lang="en-US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cd </a:t>
            </a:r>
            <a:r>
              <a:rPr lang="en-US" dirty="0" err="1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pySupp</a:t>
            </a:r>
            <a:r>
              <a:rPr lang="en-US" dirty="0"/>
              <a:t>“, enter, and then “</a:t>
            </a:r>
            <a:r>
              <a:rPr lang="en-US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code .</a:t>
            </a:r>
            <a:r>
              <a:rPr lang="en-US" dirty="0"/>
              <a:t>” , enter to open the file. Alternatively navigate via open folder under start. It should be under Users/</a:t>
            </a:r>
            <a:r>
              <a:rPr lang="en-US" dirty="0" err="1"/>
              <a:t>YourName</a:t>
            </a:r>
            <a:r>
              <a:rPr lang="en-US" dirty="0"/>
              <a:t>/</a:t>
            </a:r>
            <a:r>
              <a:rPr lang="en-US" dirty="0" err="1"/>
              <a:t>PySupp</a:t>
            </a:r>
            <a:r>
              <a:rPr lang="en-US" dirty="0"/>
              <a:t>. Either way works.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08724A-E7EB-69CA-1E9D-1EEC4553D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898" y="1670321"/>
            <a:ext cx="5068647" cy="37836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10DA6B-727D-B730-24D0-2769CB80D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7470" y="1032797"/>
            <a:ext cx="5068648" cy="382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13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ECCC0FE5FC3849B38A8D6CA73048C1" ma:contentTypeVersion="14" ma:contentTypeDescription="Create a new document." ma:contentTypeScope="" ma:versionID="fc6ed8a4c1a8ce386e4ab96b4f3013df">
  <xsd:schema xmlns:xsd="http://www.w3.org/2001/XMLSchema" xmlns:xs="http://www.w3.org/2001/XMLSchema" xmlns:p="http://schemas.microsoft.com/office/2006/metadata/properties" xmlns:ns2="f4811b5b-e463-4fad-b3a8-205f3c0cff6c" xmlns:ns3="7c1283f0-0d8f-48e4-a54e-835067657bd6" targetNamespace="http://schemas.microsoft.com/office/2006/metadata/properties" ma:root="true" ma:fieldsID="c85ebeb486d4f44f8225b75da00a0a10" ns2:_="" ns3:_="">
    <xsd:import namespace="f4811b5b-e463-4fad-b3a8-205f3c0cff6c"/>
    <xsd:import namespace="7c1283f0-0d8f-48e4-a54e-835067657bd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811b5b-e463-4fad-b3a8-205f3c0cff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0eec0a79-46cb-4568-9b1b-2d720bd320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1283f0-0d8f-48e4-a54e-835067657bd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e6aef55f-7d2f-45b1-af0c-4718abfed672}" ma:internalName="TaxCatchAll" ma:showField="CatchAllData" ma:web="7c1283f0-0d8f-48e4-a54e-835067657bd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c1283f0-0d8f-48e4-a54e-835067657bd6" xsi:nil="true"/>
    <lcf76f155ced4ddcb4097134ff3c332f xmlns="f4811b5b-e463-4fad-b3a8-205f3c0cff6c">
      <Terms xmlns="http://schemas.microsoft.com/office/infopath/2007/PartnerControls"/>
    </lcf76f155ced4ddcb4097134ff3c332f>
    <SharedWithUsers xmlns="7c1283f0-0d8f-48e4-a54e-835067657bd6">
      <UserInfo>
        <DisplayName>Nelson, Cameron</DisplayName>
        <AccountId>33</AccountId>
        <AccountType/>
      </UserInfo>
      <UserInfo>
        <DisplayName>Mullangi, Sai</DisplayName>
        <AccountId>34</AccountId>
        <AccountType/>
      </UserInfo>
      <UserInfo>
        <DisplayName>Elliott, Drew Calvert</DisplayName>
        <AccountId>13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05733170-407E-4F20-A075-82B768BB9704}">
  <ds:schemaRefs>
    <ds:schemaRef ds:uri="7c1283f0-0d8f-48e4-a54e-835067657bd6"/>
    <ds:schemaRef ds:uri="f4811b5b-e463-4fad-b3a8-205f3c0cff6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5309E96-4542-4057-BD05-C8679494A34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181563-95D3-4A73-B30D-D1DAA85823E5}">
  <ds:schemaRefs>
    <ds:schemaRef ds:uri="http://www.w3.org/XML/1998/namespace"/>
    <ds:schemaRef ds:uri="http://schemas.microsoft.com/office/infopath/2007/PartnerControls"/>
    <ds:schemaRef ds:uri="7c1283f0-0d8f-48e4-a54e-835067657bd6"/>
    <ds:schemaRef ds:uri="http://schemas.microsoft.com/office/2006/documentManagement/types"/>
    <ds:schemaRef ds:uri="http://purl.org/dc/elements/1.1/"/>
    <ds:schemaRef ds:uri="http://purl.org/dc/dcmitype/"/>
    <ds:schemaRef ds:uri="f4811b5b-e463-4fad-b3a8-205f3c0cff6c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4826</TotalTime>
  <Words>671</Words>
  <Application>Microsoft Office PowerPoint</Application>
  <PresentationFormat>Widescreen</PresentationFormat>
  <Paragraphs>77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Wingdings</vt:lpstr>
      <vt:lpstr>Cascadia Code SemiBold</vt:lpstr>
      <vt:lpstr>Arial</vt:lpstr>
      <vt:lpstr>Calibri</vt:lpstr>
      <vt:lpstr>Office Theme</vt:lpstr>
      <vt:lpstr>PowerPoint Presentation</vt:lpstr>
      <vt:lpstr>Why Learn Python &amp; Coding</vt:lpstr>
      <vt:lpstr>Python Installation</vt:lpstr>
      <vt:lpstr>Why Install and Use GIT</vt:lpstr>
      <vt:lpstr>Install Git</vt:lpstr>
      <vt:lpstr>Why Install and Use VS Code</vt:lpstr>
      <vt:lpstr>Installing VS Code</vt:lpstr>
      <vt:lpstr>Setting Up Our First Project</vt:lpstr>
      <vt:lpstr>Setting Up Our First Project Cont.</vt:lpstr>
      <vt:lpstr>Open and Run Project</vt:lpstr>
      <vt:lpstr>Open and Run Project</vt:lpstr>
      <vt:lpstr>The End!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Shores, Gabriel Dennis</dc:creator>
  <cp:lastModifiedBy>Shores, Gabriel Dennis</cp:lastModifiedBy>
  <cp:revision>17</cp:revision>
  <dcterms:modified xsi:type="dcterms:W3CDTF">2025-02-12T00:19:17Z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0x01010095ECCC0FE5FC3849B38A8D6CA73048C1</vt:lpwstr>
  </property>
  <property fmtid="{D5CDD505-2E9C-101B-9397-08002B2CF9AE}" pid="3" name="MediaServiceImageTags">
    <vt:lpwstr/>
  </property>
</Properties>
</file>

<file path=docProps/thumbnail.jpeg>
</file>